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1"/>
  </p:notesMasterIdLst>
  <p:sldIdLst>
    <p:sldId id="256" r:id="rId54"/>
    <p:sldId id="257" r:id="rId55"/>
    <p:sldId id="258" r:id="rId56"/>
    <p:sldId id="259" r:id="rId57"/>
    <p:sldId id="260" r:id="rId58"/>
    <p:sldId id="261" r:id="rId59"/>
    <p:sldId id="262" r:id="rId6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sario" charset="1" panose="02000503040000020003"/>
      <p:regular r:id="rId10"/>
    </p:embeddedFont>
    <p:embeddedFont>
      <p:font typeface="Rosario Bold" charset="1" panose="02000503060000020004"/>
      <p:regular r:id="rId11"/>
    </p:embeddedFont>
    <p:embeddedFont>
      <p:font typeface="Rosario Italics" charset="1" panose="02000506050000020003"/>
      <p:regular r:id="rId12"/>
    </p:embeddedFont>
    <p:embeddedFont>
      <p:font typeface="Rosario Bold Italics" charset="1" panose="02000503040000020003"/>
      <p:regular r:id="rId13"/>
    </p:embeddedFont>
    <p:embeddedFont>
      <p:font typeface="Arial" charset="1" panose="020B0502020202020204"/>
      <p:regular r:id="rId14"/>
    </p:embeddedFont>
    <p:embeddedFont>
      <p:font typeface="Arial Bold" charset="1" panose="020B0802020202020204"/>
      <p:regular r:id="rId15"/>
    </p:embeddedFont>
    <p:embeddedFont>
      <p:font typeface="Arial Italics" charset="1" panose="020B0502020202090204"/>
      <p:regular r:id="rId16"/>
    </p:embeddedFont>
    <p:embeddedFont>
      <p:font typeface="Arial Bold Italics" charset="1" panose="020B0802020202090204"/>
      <p:regular r:id="rId17"/>
    </p:embeddedFont>
    <p:embeddedFont>
      <p:font typeface="TT Rounds Condensed" charset="1" panose="02000506030000020003"/>
      <p:regular r:id="rId18"/>
    </p:embeddedFont>
    <p:embeddedFont>
      <p:font typeface="TT Rounds Condensed Bold" charset="1" panose="02000806030000020003"/>
      <p:regular r:id="rId19"/>
    </p:embeddedFont>
    <p:embeddedFont>
      <p:font typeface="TT Rounds Condensed Italics" charset="1" panose="02000506030000090003"/>
      <p:regular r:id="rId20"/>
    </p:embeddedFont>
    <p:embeddedFont>
      <p:font typeface="TT Rounds Condensed Bold Italics" charset="1" panose="02000806030000090003"/>
      <p:regular r:id="rId21"/>
    </p:embeddedFont>
    <p:embeddedFont>
      <p:font typeface="TT Rounds Condensed Thin" charset="1" panose="02000503020000020003"/>
      <p:regular r:id="rId22"/>
    </p:embeddedFont>
    <p:embeddedFont>
      <p:font typeface="TT Rounds Condensed Thin Italics" charset="1" panose="02000503020000090003"/>
      <p:regular r:id="rId23"/>
    </p:embeddedFont>
    <p:embeddedFont>
      <p:font typeface="TT Rounds Condensed Heavy" charset="1" panose="02000506030000020003"/>
      <p:regular r:id="rId24"/>
    </p:embeddedFont>
    <p:embeddedFont>
      <p:font typeface="TT Rounds Condensed Heavy Italics" charset="1" panose="02000506000000090003"/>
      <p:regular r:id="rId25"/>
    </p:embeddedFont>
    <p:embeddedFont>
      <p:font typeface="Public Sans" charset="1" panose="00000000000000000000"/>
      <p:regular r:id="rId26"/>
    </p:embeddedFont>
    <p:embeddedFont>
      <p:font typeface="Public Sans Bold" charset="1" panose="00000000000000000000"/>
      <p:regular r:id="rId27"/>
    </p:embeddedFont>
    <p:embeddedFont>
      <p:font typeface="Public Sans Italics" charset="1" panose="00000000000000000000"/>
      <p:regular r:id="rId28"/>
    </p:embeddedFont>
    <p:embeddedFont>
      <p:font typeface="Public Sans Bold Italics" charset="1" panose="00000000000000000000"/>
      <p:regular r:id="rId29"/>
    </p:embeddedFont>
    <p:embeddedFont>
      <p:font typeface="Public Sans Thin" charset="1" panose="00000000000000000000"/>
      <p:regular r:id="rId30"/>
    </p:embeddedFont>
    <p:embeddedFont>
      <p:font typeface="Public Sans Thin Italics" charset="1" panose="00000000000000000000"/>
      <p:regular r:id="rId31"/>
    </p:embeddedFont>
    <p:embeddedFont>
      <p:font typeface="Public Sans Medium" charset="1" panose="00000000000000000000"/>
      <p:regular r:id="rId32"/>
    </p:embeddedFont>
    <p:embeddedFont>
      <p:font typeface="Public Sans Medium Italics" charset="1" panose="00000000000000000000"/>
      <p:regular r:id="rId33"/>
    </p:embeddedFont>
    <p:embeddedFont>
      <p:font typeface="Public Sans Heavy" charset="1" panose="00000000000000000000"/>
      <p:regular r:id="rId34"/>
    </p:embeddedFont>
    <p:embeddedFont>
      <p:font typeface="Public Sans Heavy Italics" charset="1" panose="00000000000000000000"/>
      <p:regular r:id="rId35"/>
    </p:embeddedFont>
    <p:embeddedFont>
      <p:font typeface="Open Sans" charset="1" panose="00000000000000000000"/>
      <p:regular r:id="rId36"/>
    </p:embeddedFont>
    <p:embeddedFont>
      <p:font typeface="Open Sans Bold" charset="1" panose="00000000000000000000"/>
      <p:regular r:id="rId37"/>
    </p:embeddedFont>
    <p:embeddedFont>
      <p:font typeface="Open Sans Italics" charset="1" panose="00000000000000000000"/>
      <p:regular r:id="rId38"/>
    </p:embeddedFont>
    <p:embeddedFont>
      <p:font typeface="Open Sans Bold Italics" charset="1" panose="00000000000000000000"/>
      <p:regular r:id="rId39"/>
    </p:embeddedFont>
    <p:embeddedFont>
      <p:font typeface="Open Sans Light" charset="1" panose="00000000000000000000"/>
      <p:regular r:id="rId40"/>
    </p:embeddedFont>
    <p:embeddedFont>
      <p:font typeface="Open Sans Light Italics" charset="1" panose="00000000000000000000"/>
      <p:regular r:id="rId41"/>
    </p:embeddedFont>
    <p:embeddedFont>
      <p:font typeface="Open Sans Medium" charset="1" panose="00000000000000000000"/>
      <p:regular r:id="rId42"/>
    </p:embeddedFont>
    <p:embeddedFont>
      <p:font typeface="Open Sans Medium Italics" charset="1" panose="00000000000000000000"/>
      <p:regular r:id="rId43"/>
    </p:embeddedFont>
    <p:embeddedFont>
      <p:font typeface="Open Sans Semi-Bold" charset="1" panose="00000000000000000000"/>
      <p:regular r:id="rId44"/>
    </p:embeddedFont>
    <p:embeddedFont>
      <p:font typeface="Open Sans Semi-Bold Italics" charset="1" panose="00000000000000000000"/>
      <p:regular r:id="rId45"/>
    </p:embeddedFont>
    <p:embeddedFont>
      <p:font typeface="Open Sans Ultra-Bold" charset="1" panose="00000000000000000000"/>
      <p:regular r:id="rId46"/>
    </p:embeddedFont>
    <p:embeddedFont>
      <p:font typeface="Open Sans Ultra-Bold Italics" charset="1" panose="00000000000000000000"/>
      <p:regular r:id="rId47"/>
    </p:embeddedFont>
    <p:embeddedFont>
      <p:font typeface="EB Garamond" charset="1" panose="00000000000000000000"/>
      <p:regular r:id="rId48"/>
    </p:embeddedFont>
    <p:embeddedFont>
      <p:font typeface="EB Garamond Italics" charset="1" panose="00000000000000000000"/>
      <p:regular r:id="rId49"/>
    </p:embeddedFont>
    <p:embeddedFont>
      <p:font typeface="EB Garamond Semi-Bold" charset="1" panose="00000000000000000000"/>
      <p:regular r:id="rId50"/>
    </p:embeddedFont>
    <p:embeddedFont>
      <p:font typeface="EB Garamond Semi-Bold Italics" charset="1" panose="00000000000000000000"/>
      <p:regular r:id="rId51"/>
    </p:embeddedFont>
    <p:embeddedFont>
      <p:font typeface="EB Garamond Ultra-Bold" charset="1" panose="00000000000000000000"/>
      <p:regular r:id="rId52"/>
    </p:embeddedFont>
    <p:embeddedFont>
      <p:font typeface="EB Garamond Ultra-Bold Italics" charset="1" panose="00000000000000000000"/>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slides/slide1.xml" Type="http://schemas.openxmlformats.org/officeDocument/2006/relationships/slide"/><Relationship Id="rId55" Target="slides/slide2.xml" Type="http://schemas.openxmlformats.org/officeDocument/2006/relationships/slide"/><Relationship Id="rId56" Target="slides/slide3.xml" Type="http://schemas.openxmlformats.org/officeDocument/2006/relationships/slide"/><Relationship Id="rId57" Target="slides/slide4.xml" Type="http://schemas.openxmlformats.org/officeDocument/2006/relationships/slide"/><Relationship Id="rId58" Target="slides/slide5.xml" Type="http://schemas.openxmlformats.org/officeDocument/2006/relationships/slide"/><Relationship Id="rId59" Target="slides/slide6.xml" Type="http://schemas.openxmlformats.org/officeDocument/2006/relationships/slide"/><Relationship Id="rId6" Target="fonts/font6.fntdata" Type="http://schemas.openxmlformats.org/officeDocument/2006/relationships/font"/><Relationship Id="rId60" Target="slides/slide7.xml" Type="http://schemas.openxmlformats.org/officeDocument/2006/relationships/slide"/><Relationship Id="rId61" Target="notesMasters/notesMaster1.xml" Type="http://schemas.openxmlformats.org/officeDocument/2006/relationships/notesMaster"/><Relationship Id="rId62" Target="theme/theme2.xml" Type="http://schemas.openxmlformats.org/officeDocument/2006/relationships/theme"/><Relationship Id="rId63" Target="notesSlides/notesSlide1.xml" Type="http://schemas.openxmlformats.org/officeDocument/2006/relationships/notesSlide"/><Relationship Id="rId64" Target="notesSlides/notesSlide2.xml" Type="http://schemas.openxmlformats.org/officeDocument/2006/relationships/notesSlide"/><Relationship Id="rId65" Target="notesSlides/notesSlide3.xml" Type="http://schemas.openxmlformats.org/officeDocument/2006/relationships/notesSlide"/><Relationship Id="rId66" Target="notesSlides/notesSlide4.xml" Type="http://schemas.openxmlformats.org/officeDocument/2006/relationships/notesSlide"/><Relationship Id="rId67" Target="notesSlides/notesSlide5.xml" Type="http://schemas.openxmlformats.org/officeDocument/2006/relationships/notesSlide"/><Relationship Id="rId68" Target="notesSlides/notesSlide6.xml" Type="http://schemas.openxmlformats.org/officeDocument/2006/relationships/notesSlide"/><Relationship Id="rId69" Target="notesSlides/notesSlide7.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07980" y="4570731"/>
            <a:ext cx="6364800" cy="2528700"/>
          </a:xfrm>
          <a:prstGeom prst="rect">
            <a:avLst/>
          </a:prstGeom>
        </p:spPr>
        <p:txBody>
          <a:bodyPr anchor="t" rtlCol="false" tIns="0" lIns="0" bIns="0" rIns="0">
            <a:spAutoFit/>
          </a:bodyPr>
          <a:lstStyle/>
          <a:p>
            <a:pPr algn="l">
              <a:lnSpc>
                <a:spcPts val="6765"/>
              </a:lnSpc>
            </a:pPr>
            <a:r>
              <a:rPr lang="en-US" sz="4800">
                <a:solidFill>
                  <a:srgbClr val="223669"/>
                </a:solidFill>
                <a:latin typeface="Arial Bold"/>
              </a:rPr>
              <a:t>“WorkTrack”</a:t>
            </a:r>
          </a:p>
          <a:p>
            <a:pPr algn="l">
              <a:lnSpc>
                <a:spcPts val="6765"/>
              </a:lnSpc>
            </a:pPr>
            <a:r>
              <a:rPr lang="en-US" sz="4800">
                <a:solidFill>
                  <a:srgbClr val="223669"/>
                </a:solidFill>
                <a:latin typeface="Public Sans Bold"/>
              </a:rPr>
              <a:t>Task - 1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469392" y="1450225"/>
            <a:ext cx="7690800" cy="769425"/>
          </a:xfrm>
          <a:prstGeom prst="rect">
            <a:avLst/>
          </a:prstGeom>
        </p:spPr>
        <p:txBody>
          <a:bodyPr anchor="t" rtlCol="false" tIns="0" lIns="0" bIns="0" rIns="0">
            <a:spAutoFit/>
          </a:bodyPr>
          <a:lstStyle/>
          <a:p>
            <a:pPr algn="l">
              <a:lnSpc>
                <a:spcPts val="5719"/>
              </a:lnSpc>
            </a:pPr>
            <a:r>
              <a:rPr lang="en-US" sz="3700">
                <a:solidFill>
                  <a:srgbClr val="C88C32"/>
                </a:solidFill>
                <a:latin typeface="Arial Bold"/>
              </a:rPr>
              <a:t>Worktrack (Workout Tracker)</a:t>
            </a:r>
          </a:p>
        </p:txBody>
      </p:sp>
      <p:sp>
        <p:nvSpPr>
          <p:cNvPr name="TextBox 5" id="5"/>
          <p:cNvSpPr txBox="true"/>
          <p:nvPr/>
        </p:nvSpPr>
        <p:spPr>
          <a:xfrm rot="0">
            <a:off x="746100" y="4802510"/>
            <a:ext cx="2872286"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LMS Username</a:t>
            </a:r>
          </a:p>
        </p:txBody>
      </p:sp>
      <p:sp>
        <p:nvSpPr>
          <p:cNvPr name="TextBox 6" id="6"/>
          <p:cNvSpPr txBox="true"/>
          <p:nvPr/>
        </p:nvSpPr>
        <p:spPr>
          <a:xfrm rot="0">
            <a:off x="5009812" y="4802510"/>
            <a:ext cx="1273322"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Name</a:t>
            </a:r>
          </a:p>
        </p:txBody>
      </p:sp>
      <p:sp>
        <p:nvSpPr>
          <p:cNvPr name="TextBox 7" id="7"/>
          <p:cNvSpPr txBox="true"/>
          <p:nvPr/>
        </p:nvSpPr>
        <p:spPr>
          <a:xfrm rot="0">
            <a:off x="7542000" y="4802510"/>
            <a:ext cx="1292770"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Batch</a:t>
            </a:r>
          </a:p>
        </p:txBody>
      </p:sp>
      <p:sp>
        <p:nvSpPr>
          <p:cNvPr name="TextBox 8" id="8"/>
          <p:cNvSpPr txBox="true"/>
          <p:nvPr/>
        </p:nvSpPr>
        <p:spPr>
          <a:xfrm rot="0">
            <a:off x="469398" y="2359575"/>
            <a:ext cx="8952000" cy="2264025"/>
          </a:xfrm>
          <a:prstGeom prst="rect">
            <a:avLst/>
          </a:prstGeom>
        </p:spPr>
        <p:txBody>
          <a:bodyPr anchor="t" rtlCol="false" tIns="0" lIns="0" bIns="0" rIns="0">
            <a:spAutoFit/>
          </a:bodyPr>
          <a:lstStyle/>
          <a:p>
            <a:pPr algn="l">
              <a:lnSpc>
                <a:spcPts val="2879"/>
              </a:lnSpc>
            </a:pPr>
            <a:r>
              <a:rPr lang="en-US" sz="2400">
                <a:solidFill>
                  <a:srgbClr val="C88C32"/>
                </a:solidFill>
                <a:latin typeface="Arial Bold"/>
              </a:rPr>
              <a:t>A workout tracker is a digital tool that records and monitors fitness activities, including exercises performed, duration, and intensity. It helps individuals track progress, set goals, and maintain consistency in their fitness routines by providing a comprehensive overview of their workouts.</a:t>
            </a:r>
          </a:p>
          <a:p>
            <a:pPr algn="l">
              <a:lnSpc>
                <a:spcPts val="3359"/>
              </a:lnSpc>
            </a:pPr>
          </a:p>
        </p:txBody>
      </p:sp>
      <p:sp>
        <p:nvSpPr>
          <p:cNvPr name="TextBox 9" id="9"/>
          <p:cNvSpPr txBox="true"/>
          <p:nvPr/>
        </p:nvSpPr>
        <p:spPr>
          <a:xfrm rot="0">
            <a:off x="515600" y="5289798"/>
            <a:ext cx="97806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au311120205042          Naveen S                       2</a:t>
            </a:r>
          </a:p>
        </p:txBody>
      </p:sp>
      <p:sp>
        <p:nvSpPr>
          <p:cNvPr name="TextBox 10" id="10"/>
          <p:cNvSpPr txBox="true"/>
          <p:nvPr/>
        </p:nvSpPr>
        <p:spPr>
          <a:xfrm rot="0">
            <a:off x="515602" y="6118184"/>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au311120205046       Thaswin Meshak            2</a:t>
            </a:r>
          </a:p>
        </p:txBody>
      </p:sp>
      <p:sp>
        <p:nvSpPr>
          <p:cNvPr name="TextBox 11" id="11"/>
          <p:cNvSpPr txBox="true"/>
          <p:nvPr/>
        </p:nvSpPr>
        <p:spPr>
          <a:xfrm rot="0">
            <a:off x="515600" y="6946570"/>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au311120205025     Bhuvanesh  Raam          2</a:t>
            </a:r>
          </a:p>
        </p:txBody>
      </p:sp>
      <p:sp>
        <p:nvSpPr>
          <p:cNvPr name="TextBox 12" id="12"/>
          <p:cNvSpPr txBox="true"/>
          <p:nvPr/>
        </p:nvSpPr>
        <p:spPr>
          <a:xfrm rot="0">
            <a:off x="515602" y="7656338"/>
            <a:ext cx="8319000" cy="710033"/>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au311120205301          Aswin                         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408" y="405687"/>
            <a:ext cx="1840076" cy="795755"/>
          </a:xfrm>
          <a:prstGeom prst="rect">
            <a:avLst/>
          </a:prstGeom>
        </p:spPr>
        <p:txBody>
          <a:bodyPr anchor="t" rtlCol="false" tIns="0" lIns="0" bIns="0" rIns="0">
            <a:spAutoFit/>
          </a:bodyPr>
          <a:lstStyle/>
          <a:p>
            <a:pPr algn="l">
              <a:lnSpc>
                <a:spcPts val="5627"/>
              </a:lnSpc>
            </a:pPr>
            <a:r>
              <a:rPr lang="en-US" sz="3600">
                <a:solidFill>
                  <a:srgbClr val="223669"/>
                </a:solidFill>
                <a:latin typeface="EB Garamond Bold"/>
                <a:ea typeface="EB Garamond Bold"/>
              </a:rPr>
              <a:t>Taskꢀ-ꢀ1</a:t>
            </a:r>
          </a:p>
        </p:txBody>
      </p:sp>
      <p:sp>
        <p:nvSpPr>
          <p:cNvPr name="TextBox 5" id="5"/>
          <p:cNvSpPr txBox="true"/>
          <p:nvPr/>
        </p:nvSpPr>
        <p:spPr>
          <a:xfrm rot="0">
            <a:off x="1146598" y="1155040"/>
            <a:ext cx="4822342"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CreationꢀofꢀSRSꢀ&amp;ꢀGithub</a:t>
            </a:r>
          </a:p>
        </p:txBody>
      </p:sp>
      <p:sp>
        <p:nvSpPr>
          <p:cNvPr name="TextBox 6" id="6"/>
          <p:cNvSpPr txBox="true"/>
          <p:nvPr/>
        </p:nvSpPr>
        <p:spPr>
          <a:xfrm rot="0">
            <a:off x="1425998" y="1736128"/>
            <a:ext cx="430856" cy="1489720"/>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7" id="7"/>
          <p:cNvSpPr txBox="true"/>
          <p:nvPr/>
        </p:nvSpPr>
        <p:spPr>
          <a:xfrm rot="0">
            <a:off x="2061000" y="1715875"/>
            <a:ext cx="97308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Create SRS: “YourꢀProject”</a:t>
            </a:r>
          </a:p>
          <a:p>
            <a:pPr algn="l">
              <a:lnSpc>
                <a:spcPts val="4319"/>
              </a:lnSpc>
            </a:pPr>
            <a:r>
              <a:rPr lang="en-US" sz="2799">
                <a:solidFill>
                  <a:srgbClr val="000000"/>
                </a:solidFill>
                <a:latin typeface="EB Garamond Medium"/>
              </a:rPr>
              <a:t>Creation &amp;Set-up of Github account</a:t>
            </a:r>
          </a:p>
          <a:p>
            <a:pPr algn="l">
              <a:lnSpc>
                <a:spcPts val="4319"/>
              </a:lnSpc>
            </a:pPr>
            <a:r>
              <a:rPr lang="en-US" sz="2799">
                <a:solidFill>
                  <a:srgbClr val="000000"/>
                </a:solidFill>
                <a:latin typeface="EB Garamond Medium"/>
              </a:rPr>
              <a:t>Creation&amp;Hands-on to various commands of Git Bash</a:t>
            </a:r>
          </a:p>
        </p:txBody>
      </p:sp>
      <p:sp>
        <p:nvSpPr>
          <p:cNvPr name="TextBox 8" id="8"/>
          <p:cNvSpPr txBox="true"/>
          <p:nvPr/>
        </p:nvSpPr>
        <p:spPr>
          <a:xfrm rot="0">
            <a:off x="1161774" y="3587174"/>
            <a:ext cx="3497884"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EvaluationꢀMetric:</a:t>
            </a:r>
          </a:p>
        </p:txBody>
      </p:sp>
      <p:sp>
        <p:nvSpPr>
          <p:cNvPr name="TextBox 9" id="9"/>
          <p:cNvSpPr txBox="true"/>
          <p:nvPr/>
        </p:nvSpPr>
        <p:spPr>
          <a:xfrm rot="0">
            <a:off x="1441200" y="4201773"/>
            <a:ext cx="6041238" cy="619225"/>
          </a:xfrm>
          <a:prstGeom prst="rect">
            <a:avLst/>
          </a:prstGeom>
        </p:spPr>
        <p:txBody>
          <a:bodyPr anchor="t" rtlCol="false" tIns="0" lIns="0" bIns="0" rIns="0">
            <a:spAutoFit/>
          </a:bodyPr>
          <a:lstStyle/>
          <a:p>
            <a:pPr algn="l">
              <a:lnSpc>
                <a:spcPts val="4319"/>
              </a:lnSpc>
            </a:pPr>
            <a:r>
              <a:rPr lang="en-US" sz="2799">
                <a:solidFill>
                  <a:srgbClr val="000000"/>
                </a:solidFill>
                <a:ea typeface="EB Garamond"/>
              </a:rPr>
              <a:t>● </a:t>
            </a:r>
            <a:r>
              <a:rPr lang="en-US" sz="2799">
                <a:solidFill>
                  <a:srgbClr val="000000"/>
                </a:solidFill>
                <a:latin typeface="EB Garamond Medium"/>
                <a:ea typeface="EB Garamond Medium"/>
              </a:rPr>
              <a:t>100%ꢀCompletionꢀofꢀtheꢀaboveꢀtasks</a:t>
            </a:r>
          </a:p>
        </p:txBody>
      </p:sp>
      <p:sp>
        <p:nvSpPr>
          <p:cNvPr name="TextBox 10" id="10"/>
          <p:cNvSpPr txBox="true"/>
          <p:nvPr/>
        </p:nvSpPr>
        <p:spPr>
          <a:xfrm rot="0">
            <a:off x="1074410" y="5986047"/>
            <a:ext cx="3427744" cy="560705"/>
          </a:xfrm>
          <a:prstGeom prst="rect">
            <a:avLst/>
          </a:prstGeom>
        </p:spPr>
        <p:txBody>
          <a:bodyPr anchor="t" rtlCol="false" tIns="0" lIns="0" bIns="0" rIns="0">
            <a:spAutoFit/>
          </a:bodyPr>
          <a:lstStyle/>
          <a:p>
            <a:pPr algn="l">
              <a:lnSpc>
                <a:spcPts val="3947"/>
              </a:lnSpc>
            </a:pPr>
            <a:r>
              <a:rPr lang="en-US" sz="2799">
                <a:solidFill>
                  <a:srgbClr val="C88C32"/>
                </a:solidFill>
                <a:latin typeface="Public Sans Bold"/>
              </a:rPr>
              <a:t>Learning Outcome</a:t>
            </a:r>
          </a:p>
        </p:txBody>
      </p:sp>
      <p:sp>
        <p:nvSpPr>
          <p:cNvPr name="TextBox 11" id="11"/>
          <p:cNvSpPr txBox="true"/>
          <p:nvPr/>
        </p:nvSpPr>
        <p:spPr>
          <a:xfrm rot="0">
            <a:off x="1441150" y="6733634"/>
            <a:ext cx="430856" cy="1950218"/>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12" id="12"/>
          <p:cNvSpPr txBox="true"/>
          <p:nvPr/>
        </p:nvSpPr>
        <p:spPr>
          <a:xfrm rot="0">
            <a:off x="2076150" y="6713375"/>
            <a:ext cx="94332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Getꢀtoꢀknowꢀaboutꢀdifferentꢀlifecycleꢀmodels.</a:t>
            </a:r>
          </a:p>
          <a:p>
            <a:pPr algn="l">
              <a:lnSpc>
                <a:spcPts val="4319"/>
              </a:lnSpc>
            </a:pPr>
            <a:r>
              <a:rPr lang="en-US" sz="2799">
                <a:solidFill>
                  <a:srgbClr val="000000"/>
                </a:solidFill>
                <a:latin typeface="EB Garamond Medium"/>
                <a:ea typeface="EB Garamond Medium"/>
              </a:rPr>
              <a:t>UnderstandingꢀimportanceꢀandꢀhowꢀtoꢀcreateꢀanꢀSRS</a:t>
            </a:r>
          </a:p>
          <a:p>
            <a:pPr algn="l">
              <a:lnSpc>
                <a:spcPts val="4319"/>
              </a:lnSpc>
            </a:pPr>
            <a:r>
              <a:rPr lang="en-US" sz="2799">
                <a:solidFill>
                  <a:srgbClr val="000000"/>
                </a:solidFill>
                <a:latin typeface="EB Garamond Medium"/>
                <a:ea typeface="EB Garamond Medium"/>
              </a:rPr>
              <a:t>KnowingꢀvariousꢀcommandsꢀofꢀGithub</a:t>
            </a:r>
          </a:p>
        </p:txBody>
      </p:sp>
      <p:sp>
        <p:nvSpPr>
          <p:cNvPr name="TextBox 13" id="13"/>
          <p:cNvSpPr txBox="true"/>
          <p:nvPr/>
        </p:nvSpPr>
        <p:spPr>
          <a:xfrm rot="0">
            <a:off x="2061000" y="7754650"/>
            <a:ext cx="14609400" cy="1137600"/>
          </a:xfrm>
          <a:prstGeom prst="rect">
            <a:avLst/>
          </a:prstGeom>
        </p:spPr>
        <p:txBody>
          <a:bodyPr anchor="t" rtlCol="false" tIns="0" lIns="0" bIns="0" rIns="0">
            <a:spAutoFit/>
          </a:bodyPr>
          <a:lstStyle/>
          <a:p>
            <a:pPr algn="l">
              <a:lnSpc>
                <a:spcPts val="4319"/>
              </a:lnSpc>
            </a:pPr>
          </a:p>
          <a:p>
            <a:pPr algn="l">
              <a:lnSpc>
                <a:spcPts val="4319"/>
              </a:lnSpc>
            </a:pPr>
            <a:r>
              <a:rPr lang="en-US" sz="2799">
                <a:solidFill>
                  <a:srgbClr val="000000"/>
                </a:solidFill>
                <a:latin typeface="EB Garamond Medium"/>
                <a:ea typeface="EB Garamond Medium"/>
              </a:rPr>
              <a:t>Understandingꢀagileꢀandꢀscrumꢀmanagementꢀtechniquesꢀforꢀefficientꢀproductꢀdevelopment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358" y="372987"/>
            <a:ext cx="6053400" cy="754425"/>
          </a:xfrm>
          <a:prstGeom prst="rect">
            <a:avLst/>
          </a:prstGeom>
        </p:spPr>
        <p:txBody>
          <a:bodyPr anchor="t" rtlCol="false" tIns="0" lIns="0" bIns="0" rIns="0">
            <a:spAutoFit/>
          </a:bodyPr>
          <a:lstStyle/>
          <a:p>
            <a:pPr algn="l">
              <a:lnSpc>
                <a:spcPts val="5627"/>
              </a:lnSpc>
            </a:pPr>
            <a:r>
              <a:rPr lang="en-US" sz="3600">
                <a:solidFill>
                  <a:srgbClr val="223669"/>
                </a:solidFill>
                <a:latin typeface="Arial Bold"/>
              </a:rPr>
              <a:t>Step-Wise Description</a:t>
            </a:r>
          </a:p>
        </p:txBody>
      </p:sp>
      <p:sp>
        <p:nvSpPr>
          <p:cNvPr name="TextBox 5" id="5"/>
          <p:cNvSpPr txBox="true"/>
          <p:nvPr/>
        </p:nvSpPr>
        <p:spPr>
          <a:xfrm rot="0">
            <a:off x="1276456" y="5709487"/>
            <a:ext cx="5851318" cy="765437"/>
          </a:xfrm>
          <a:prstGeom prst="rect">
            <a:avLst/>
          </a:prstGeom>
        </p:spPr>
        <p:txBody>
          <a:bodyPr anchor="t" rtlCol="false" tIns="0" lIns="0" bIns="0" rIns="0">
            <a:spAutoFit/>
          </a:bodyPr>
          <a:lstStyle/>
          <a:p>
            <a:pPr algn="l">
              <a:lnSpc>
                <a:spcPts val="5627"/>
              </a:lnSpc>
            </a:pPr>
            <a:r>
              <a:rPr lang="en-US" sz="3600">
                <a:solidFill>
                  <a:srgbClr val="C88C32"/>
                </a:solidFill>
                <a:latin typeface="Arial Bold"/>
              </a:rPr>
              <a:t>Summary of your task</a:t>
            </a:r>
          </a:p>
        </p:txBody>
      </p:sp>
      <p:sp>
        <p:nvSpPr>
          <p:cNvPr name="TextBox 6" id="6"/>
          <p:cNvSpPr txBox="true"/>
          <p:nvPr/>
        </p:nvSpPr>
        <p:spPr>
          <a:xfrm rot="0">
            <a:off x="1026513" y="1582447"/>
            <a:ext cx="16037550" cy="3427525"/>
          </a:xfrm>
          <a:prstGeom prst="rect">
            <a:avLst/>
          </a:prstGeom>
        </p:spPr>
        <p:txBody>
          <a:bodyPr anchor="t" rtlCol="false" tIns="0" lIns="0" bIns="0" rIns="0">
            <a:spAutoFit/>
          </a:bodyPr>
          <a:lstStyle/>
          <a:p>
            <a:pPr algn="l">
              <a:lnSpc>
                <a:spcPts val="2879"/>
              </a:lnSpc>
            </a:pPr>
            <a:r>
              <a:rPr lang="en-US" sz="2400" spc="22">
                <a:solidFill>
                  <a:srgbClr val="000000"/>
                </a:solidFill>
                <a:latin typeface="TT Rounds Condensed"/>
              </a:rPr>
              <a:t>1.Input and Recording: Users input their workout details, such as exercise type, duration, sets, reps, and intensity, into the tracker either manually or via synced devices like fitness watches or apps.</a:t>
            </a:r>
          </a:p>
          <a:p>
            <a:pPr algn="l">
              <a:lnSpc>
                <a:spcPts val="3359"/>
              </a:lnSpc>
            </a:pPr>
          </a:p>
          <a:p>
            <a:pPr algn="l">
              <a:lnSpc>
                <a:spcPts val="2879"/>
              </a:lnSpc>
            </a:pPr>
            <a:r>
              <a:rPr lang="en-US" sz="2400" spc="22">
                <a:solidFill>
                  <a:srgbClr val="000000"/>
                </a:solidFill>
                <a:latin typeface="TT Rounds Condensed"/>
              </a:rPr>
              <a:t>2.Tracking and Analysis: The tracker organizes the input data, creating logs or visual representations (graphs, charts) that showcase progress, patterns, and areas for improvement, allowing users to monitor their fitness journey.</a:t>
            </a:r>
          </a:p>
          <a:p>
            <a:pPr algn="l">
              <a:lnSpc>
                <a:spcPts val="3359"/>
              </a:lnSpc>
            </a:pPr>
          </a:p>
          <a:p>
            <a:pPr algn="l">
              <a:lnSpc>
                <a:spcPts val="2879"/>
              </a:lnSpc>
            </a:pPr>
            <a:r>
              <a:rPr lang="en-US" sz="2400" spc="22">
                <a:solidFill>
                  <a:srgbClr val="000000"/>
                </a:solidFill>
                <a:latin typeface="TT Rounds Condensed"/>
              </a:rPr>
              <a:t>3.Feedback and Adaptation: Based on the tracked data, the tracker offers insights or suggestions for modifications and aiding users in setting new goals.</a:t>
            </a:r>
          </a:p>
          <a:p>
            <a:pPr algn="l">
              <a:lnSpc>
                <a:spcPts val="3359"/>
              </a:lnSpc>
            </a:pPr>
          </a:p>
        </p:txBody>
      </p:sp>
      <p:sp>
        <p:nvSpPr>
          <p:cNvPr name="TextBox 7" id="7"/>
          <p:cNvSpPr txBox="true"/>
          <p:nvPr/>
        </p:nvSpPr>
        <p:spPr>
          <a:xfrm rot="0">
            <a:off x="1367881" y="6773376"/>
            <a:ext cx="15461550" cy="2555800"/>
          </a:xfrm>
          <a:prstGeom prst="rect">
            <a:avLst/>
          </a:prstGeom>
        </p:spPr>
        <p:txBody>
          <a:bodyPr anchor="t" rtlCol="false" tIns="0" lIns="0" bIns="0" rIns="0">
            <a:spAutoFit/>
          </a:bodyPr>
          <a:lstStyle/>
          <a:p>
            <a:pPr algn="l">
              <a:lnSpc>
                <a:spcPts val="3840"/>
              </a:lnSpc>
            </a:pPr>
            <a:r>
              <a:rPr lang="en-US" sz="3200" spc="29">
                <a:solidFill>
                  <a:srgbClr val="000000"/>
                </a:solidFill>
                <a:latin typeface="TT Rounds Condensed"/>
              </a:rPr>
              <a:t>The workout tracker is a digital tool that records and analyzes exercise data, aiding users in monitoring their fitness progress. It allows input of workout details like type, duration, and intensity, providing visual representations for easy tracking. Insights derived from this data assist in setting goals, adapting routines, and maintaining motivation for sustained fitness journeys.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69446" y="213578"/>
            <a:ext cx="7541654" cy="927298"/>
          </a:xfrm>
          <a:prstGeom prst="rect">
            <a:avLst/>
          </a:prstGeom>
        </p:spPr>
        <p:txBody>
          <a:bodyPr anchor="t" rtlCol="false" tIns="0" lIns="0" bIns="0" rIns="0">
            <a:spAutoFit/>
          </a:bodyPr>
          <a:lstStyle/>
          <a:p>
            <a:pPr algn="l">
              <a:lnSpc>
                <a:spcPts val="7504"/>
              </a:lnSpc>
            </a:pPr>
            <a:r>
              <a:rPr lang="en-US" sz="4800" spc="11">
                <a:solidFill>
                  <a:srgbClr val="C88C32"/>
                </a:solidFill>
                <a:latin typeface="Rosario Bold"/>
              </a:rPr>
              <a:t>Assessment Parameter</a:t>
            </a:r>
          </a:p>
        </p:txBody>
      </p:sp>
      <p:sp>
        <p:nvSpPr>
          <p:cNvPr name="TextBox 5" id="5"/>
          <p:cNvSpPr txBox="true"/>
          <p:nvPr/>
        </p:nvSpPr>
        <p:spPr>
          <a:xfrm rot="0">
            <a:off x="2160044" y="1857121"/>
            <a:ext cx="323954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Gather requirements for the </a:t>
            </a:r>
          </a:p>
          <a:p>
            <a:pPr algn="l">
              <a:lnSpc>
                <a:spcPts val="2879"/>
              </a:lnSpc>
            </a:pPr>
            <a:r>
              <a:rPr lang="en-US" sz="2000" spc="4">
                <a:solidFill>
                  <a:srgbClr val="000000"/>
                </a:solidFill>
                <a:latin typeface="Rosario"/>
              </a:rPr>
              <a:t>project</a:t>
            </a:r>
          </a:p>
        </p:txBody>
      </p:sp>
      <p:sp>
        <p:nvSpPr>
          <p:cNvPr name="TextBox 6" id="6"/>
          <p:cNvSpPr txBox="true"/>
          <p:nvPr/>
        </p:nvSpPr>
        <p:spPr>
          <a:xfrm rot="0">
            <a:off x="13413880" y="1857121"/>
            <a:ext cx="28074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Add Readme.md file with </a:t>
            </a:r>
          </a:p>
          <a:p>
            <a:pPr algn="l">
              <a:lnSpc>
                <a:spcPts val="2879"/>
              </a:lnSpc>
            </a:pPr>
            <a:r>
              <a:rPr lang="en-US" sz="2000" spc="4">
                <a:solidFill>
                  <a:srgbClr val="000000"/>
                </a:solidFill>
                <a:latin typeface="Rosario"/>
              </a:rPr>
              <a:t>Description of the project</a:t>
            </a:r>
          </a:p>
        </p:txBody>
      </p:sp>
      <p:sp>
        <p:nvSpPr>
          <p:cNvPr name="TextBox 7" id="7"/>
          <p:cNvSpPr txBox="true"/>
          <p:nvPr/>
        </p:nvSpPr>
        <p:spPr>
          <a:xfrm rot="0">
            <a:off x="2231764" y="4312133"/>
            <a:ext cx="26390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Prepare database design </a:t>
            </a:r>
          </a:p>
          <a:p>
            <a:pPr algn="l">
              <a:lnSpc>
                <a:spcPts val="2879"/>
              </a:lnSpc>
            </a:pPr>
            <a:r>
              <a:rPr lang="en-US" sz="2000" spc="4">
                <a:solidFill>
                  <a:srgbClr val="000000"/>
                </a:solidFill>
                <a:latin typeface="Rosario"/>
              </a:rPr>
              <a:t>schemas</a:t>
            </a:r>
          </a:p>
        </p:txBody>
      </p:sp>
      <p:sp>
        <p:nvSpPr>
          <p:cNvPr name="TextBox 8" id="8"/>
          <p:cNvSpPr txBox="true"/>
          <p:nvPr/>
        </p:nvSpPr>
        <p:spPr>
          <a:xfrm rot="0">
            <a:off x="13757154" y="4312133"/>
            <a:ext cx="3306826"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Commit all changes with "first </a:t>
            </a:r>
          </a:p>
          <a:p>
            <a:pPr algn="l">
              <a:lnSpc>
                <a:spcPts val="2879"/>
              </a:lnSpc>
            </a:pPr>
            <a:r>
              <a:rPr lang="en-US" sz="2000" spc="4">
                <a:solidFill>
                  <a:srgbClr val="000000"/>
                </a:solidFill>
                <a:latin typeface="Rosario"/>
              </a:rPr>
              <a:t>commit"</a:t>
            </a:r>
          </a:p>
        </p:txBody>
      </p:sp>
      <p:sp>
        <p:nvSpPr>
          <p:cNvPr name="TextBox 9" id="9"/>
          <p:cNvSpPr txBox="true"/>
          <p:nvPr/>
        </p:nvSpPr>
        <p:spPr>
          <a:xfrm rot="0">
            <a:off x="8111102" y="4414655"/>
            <a:ext cx="2396032" cy="688083"/>
          </a:xfrm>
          <a:prstGeom prst="rect">
            <a:avLst/>
          </a:prstGeom>
        </p:spPr>
        <p:txBody>
          <a:bodyPr anchor="t" rtlCol="false" tIns="0" lIns="0" bIns="0" rIns="0">
            <a:spAutoFit/>
          </a:bodyPr>
          <a:lstStyle/>
          <a:p>
            <a:pPr algn="l">
              <a:lnSpc>
                <a:spcPts val="5627"/>
              </a:lnSpc>
            </a:pPr>
            <a:r>
              <a:rPr lang="en-US" sz="3600" spc="8">
                <a:solidFill>
                  <a:srgbClr val="223669"/>
                </a:solidFill>
                <a:latin typeface="Rosario Bold"/>
              </a:rPr>
              <a:t>Check-List</a:t>
            </a:r>
          </a:p>
        </p:txBody>
      </p:sp>
      <p:sp>
        <p:nvSpPr>
          <p:cNvPr name="TextBox 10" id="10"/>
          <p:cNvSpPr txBox="true"/>
          <p:nvPr/>
        </p:nvSpPr>
        <p:spPr>
          <a:xfrm rot="0">
            <a:off x="2632064" y="6832605"/>
            <a:ext cx="2572512"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Get your initial project </a:t>
            </a:r>
          </a:p>
          <a:p>
            <a:pPr algn="l">
              <a:lnSpc>
                <a:spcPts val="2879"/>
              </a:lnSpc>
            </a:pPr>
            <a:r>
              <a:rPr lang="en-US" sz="2000" spc="4">
                <a:solidFill>
                  <a:srgbClr val="000000"/>
                </a:solidFill>
                <a:latin typeface="Rosario"/>
              </a:rPr>
              <a:t>structure ready</a:t>
            </a:r>
          </a:p>
        </p:txBody>
      </p:sp>
      <p:sp>
        <p:nvSpPr>
          <p:cNvPr name="TextBox 11" id="11"/>
          <p:cNvSpPr txBox="true"/>
          <p:nvPr/>
        </p:nvSpPr>
        <p:spPr>
          <a:xfrm rot="0">
            <a:off x="13387426" y="6832605"/>
            <a:ext cx="3122676" cy="717879"/>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Create a repository on github realted to project</a:t>
            </a:r>
          </a:p>
        </p:txBody>
      </p:sp>
      <p:sp>
        <p:nvSpPr>
          <p:cNvPr name="TextBox 12" id="12"/>
          <p:cNvSpPr txBox="true"/>
          <p:nvPr/>
        </p:nvSpPr>
        <p:spPr>
          <a:xfrm rot="0">
            <a:off x="4636614" y="8604405"/>
            <a:ext cx="25031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Initiate a git repository</a:t>
            </a:r>
          </a:p>
        </p:txBody>
      </p:sp>
      <p:sp>
        <p:nvSpPr>
          <p:cNvPr name="TextBox 13" id="13"/>
          <p:cNvSpPr txBox="true"/>
          <p:nvPr/>
        </p:nvSpPr>
        <p:spPr>
          <a:xfrm rot="0">
            <a:off x="11352730" y="8604405"/>
            <a:ext cx="30652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Push your changes to github</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7258890" y="1712612"/>
            <a:ext cx="4367020" cy="689610"/>
          </a:xfrm>
          <a:prstGeom prst="rect">
            <a:avLst/>
          </a:prstGeom>
        </p:spPr>
        <p:txBody>
          <a:bodyPr anchor="t" rtlCol="false" tIns="0" lIns="0" bIns="0" rIns="0">
            <a:spAutoFit/>
          </a:bodyPr>
          <a:lstStyle/>
          <a:p>
            <a:pPr algn="l">
              <a:lnSpc>
                <a:spcPts val="5075"/>
              </a:lnSpc>
            </a:pPr>
            <a:r>
              <a:rPr lang="en-US" sz="3600">
                <a:solidFill>
                  <a:srgbClr val="FFFFFF"/>
                </a:solidFill>
                <a:latin typeface="Public Sans Bold"/>
              </a:rPr>
              <a:t>Submission Github</a:t>
            </a:r>
          </a:p>
        </p:txBody>
      </p:sp>
      <p:sp>
        <p:nvSpPr>
          <p:cNvPr name="TextBox 5" id="5"/>
          <p:cNvSpPr txBox="true"/>
          <p:nvPr/>
        </p:nvSpPr>
        <p:spPr>
          <a:xfrm rot="0">
            <a:off x="7847856" y="4484694"/>
            <a:ext cx="5753400" cy="973078"/>
          </a:xfrm>
          <a:prstGeom prst="rect">
            <a:avLst/>
          </a:prstGeom>
        </p:spPr>
        <p:txBody>
          <a:bodyPr anchor="t" rtlCol="false" tIns="0" lIns="0" bIns="0" rIns="0">
            <a:spAutoFit/>
          </a:bodyPr>
          <a:lstStyle/>
          <a:p>
            <a:pPr algn="l">
              <a:lnSpc>
                <a:spcPts val="3947"/>
              </a:lnSpc>
            </a:pPr>
            <a:r>
              <a:rPr lang="en-US" sz="2799">
                <a:solidFill>
                  <a:srgbClr val="BD8738"/>
                </a:solidFill>
                <a:latin typeface="Open Sans Bold"/>
              </a:rPr>
              <a:t>https://github.com/BhuvaneshRaam/nm_licet_grp_02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DAF0hgvx6z4</dc:identifier>
  <dcterms:modified xsi:type="dcterms:W3CDTF">2011-08-01T06:04:30Z</dcterms:modified>
  <cp:revision>1</cp:revision>
  <dc:title>licet-it-group2-task1.pptx</dc:title>
</cp:coreProperties>
</file>

<file path=docProps/thumbnail.jpeg>
</file>